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7" r:id="rId2"/>
    <p:sldId id="288" r:id="rId3"/>
    <p:sldId id="267" r:id="rId4"/>
    <p:sldId id="260" r:id="rId5"/>
    <p:sldId id="268" r:id="rId6"/>
    <p:sldId id="290" r:id="rId7"/>
    <p:sldId id="265" r:id="rId8"/>
    <p:sldId id="271" r:id="rId9"/>
    <p:sldId id="263"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97"/>
    <p:restoredTop sz="80151" autoAdjust="0"/>
  </p:normalViewPr>
  <p:slideViewPr>
    <p:cSldViewPr snapToGrid="0" snapToObjects="1">
      <p:cViewPr>
        <p:scale>
          <a:sx n="100" d="100"/>
          <a:sy n="100" d="100"/>
        </p:scale>
        <p:origin x="-1932"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F2E8-B2B0-0047-A630-5036FB7BC153}" type="datetimeFigureOut">
              <a:rPr lang="en-US" smtClean="0"/>
              <a:pPr/>
              <a:t>11/10/2017</a:t>
            </a:fld>
            <a:endParaRPr lang="tr-T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7260C-95DC-194B-88B2-0B241DEC43BF}" type="slidenum">
              <a:rPr lang="en-US" smtClean="0"/>
              <a:pPr/>
              <a:t>‹#›</a:t>
            </a:fld>
            <a:endParaRPr lang="tr-TR"/>
          </a:p>
        </p:txBody>
      </p:sp>
    </p:spTree>
    <p:extLst>
      <p:ext uri="{BB962C8B-B14F-4D97-AF65-F5344CB8AC3E}">
        <p14:creationId xmlns:p14="http://schemas.microsoft.com/office/powerpoint/2010/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42245220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smtClean="0">
                <a:solidFill>
                  <a:schemeClr val="tx1"/>
                </a:solidFill>
                <a:effectLst/>
                <a:latin typeface="+mn-lt"/>
              </a:rPr>
              <a:t>Giriş</a:t>
            </a:r>
          </a:p>
          <a:p>
            <a:r>
              <a:rPr lang="en-GB" sz="1200" kern="1200" dirty="0" smtClean="0">
                <a:solidFill>
                  <a:schemeClr val="tx1"/>
                </a:solidFill>
                <a:effectLst/>
                <a:latin typeface="+mn-lt"/>
              </a:rPr>
              <a:t>Bu, eğitimin açılış oturumudur. Bu oturum boyunca katılımcılar, eğitimciler ve diğer katılımcılar ile tanıştırılacaktır. Eğitimin amaç ve hedefleri öğretim yöntemleriyle beraber açıklanacaktır.</a:t>
            </a:r>
          </a:p>
          <a:p>
            <a:r>
              <a:rPr lang="en-GB" sz="1200" kern="1200" dirty="0" smtClean="0">
                <a:solidFill>
                  <a:schemeClr val="tx1"/>
                </a:solidFill>
                <a:effectLst/>
                <a:latin typeface="+mn-lt"/>
              </a:rPr>
              <a:t> </a:t>
            </a:r>
          </a:p>
          <a:p>
            <a:r>
              <a:rPr lang="en-GB" sz="1200" kern="1200" dirty="0" smtClean="0">
                <a:solidFill>
                  <a:schemeClr val="tx1"/>
                </a:solidFill>
                <a:effectLst/>
                <a:latin typeface="+mn-lt"/>
              </a:rPr>
              <a:t>Eğitimci, katılımcıları eğitime katılmaları ve birbirleriyle kaynaşmaları konusunda teşvik etmek için ilk aşamada bazı kaynaştırma faaliyetleri gerçekleştirebilir.</a:t>
            </a:r>
          </a:p>
          <a:p>
            <a:endParaRPr lang="tr-TR"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rPr>
              <a:t>PowerPoint (ya da başka tür bir sunum)</a:t>
            </a:r>
            <a:endParaRPr lang="tr-TR" sz="1200" kern="1200" dirty="0" smtClean="0">
              <a:solidFill>
                <a:schemeClr val="tx1"/>
              </a:solidFill>
              <a:effectLst/>
              <a:latin typeface="+mn-lt"/>
              <a:ea typeface="+mn-ea"/>
              <a:cs typeface="+mn-cs"/>
            </a:endParaRPr>
          </a:p>
          <a:p>
            <a:r>
              <a:rPr lang="en-GB" sz="1200" kern="1200" dirty="0" smtClean="0">
                <a:solidFill>
                  <a:schemeClr val="tx1"/>
                </a:solidFill>
                <a:effectLst/>
                <a:latin typeface="+mn-lt"/>
              </a:rPr>
              <a:t>Bu oturum için bir PowerPoint sunum hazırlanmıştır. Bu genel kapsamlı bir sunumdur ve bu eğitim ulusal düzeyde veriliyorken ele alınması gereken ulusal meseleleri dikkate almamaktadır. Eğitimci, bu sunumdaki bilgilerin, verildikleri yerle alakalı olmasını sağlamalıdır.</a:t>
            </a:r>
            <a:endParaRPr lang="tr-TR"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1</a:t>
            </a:fld>
            <a:endParaRPr lang="tr-TR"/>
          </a:p>
        </p:txBody>
      </p:sp>
    </p:spTree>
    <p:extLst>
      <p:ext uri="{BB962C8B-B14F-4D97-AF65-F5344CB8AC3E}">
        <p14:creationId xmlns:p14="http://schemas.microsoft.com/office/powerpoint/2010/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395198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rPr>
              <a:t>Bu slaytta sağlık ve güvenlik konuları ele alınmaktadır.  Bunlar, eğitimin verildiği yere göre farklılık gösterecektir. Katılımcılara doğru bilgiler vermek eğitimcinin sorumluluğu altındadır.</a:t>
            </a:r>
          </a:p>
          <a:p>
            <a:endParaRPr lang="tr-TR"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2</a:t>
            </a:fld>
            <a:endParaRPr lang="tr-TR"/>
          </a:p>
        </p:txBody>
      </p:sp>
    </p:spTree>
    <p:extLst>
      <p:ext uri="{BB962C8B-B14F-4D97-AF65-F5344CB8AC3E}">
        <p14:creationId xmlns:p14="http://schemas.microsoft.com/office/powerpoint/2010/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638627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smtClean="0">
                <a:solidFill>
                  <a:schemeClr val="tx1"/>
                </a:solidFill>
                <a:effectLst/>
                <a:latin typeface="+mn-lt"/>
              </a:rPr>
              <a:t>Katılımcılara ders hakkında ön bilgi verilmektedir.</a:t>
            </a:r>
            <a:endParaRPr lang="tr-TR"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3</a:t>
            </a:fld>
            <a:endParaRPr lang="tr-TR"/>
          </a:p>
        </p:txBody>
      </p:sp>
    </p:spTree>
    <p:extLst>
      <p:ext uri="{BB962C8B-B14F-4D97-AF65-F5344CB8AC3E}">
        <p14:creationId xmlns:p14="http://schemas.microsoft.com/office/powerpoint/2010/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7466175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smtClean="0">
                <a:solidFill>
                  <a:schemeClr val="tx1"/>
                </a:solidFill>
                <a:effectLst/>
                <a:latin typeface="+mn-lt"/>
              </a:rPr>
              <a:t>Sıralanan hedefler, eğitimin sonunda katılımcının yapabiliyor olması gereken şeylerdir.  Bu hedefler, öğrencilerin edindikleri bilgileri sınamak ve öğrencilerin eğitimi değerlendirmesini sağlamak için kullanılabilir.  Bu oturum sonunda öğrenciler,</a:t>
            </a:r>
          </a:p>
          <a:p>
            <a:pPr lvl="0"/>
            <a:r>
              <a:rPr dirty="0" smtClean="0"/>
              <a:t> </a:t>
            </a:r>
            <a:r>
              <a:rPr lang="en-US" sz="1200" kern="1200" dirty="0" smtClean="0">
                <a:solidFill>
                  <a:schemeClr val="tx1"/>
                </a:solidFill>
                <a:effectLst/>
                <a:latin typeface="+mn-lt"/>
              </a:rPr>
              <a:t>Eğitimin genel amacını tartışabilecek,</a:t>
            </a:r>
            <a:endParaRPr lang="tr-TR" sz="1200" kern="1200" dirty="0" smtClean="0">
              <a:solidFill>
                <a:schemeClr val="tx1"/>
              </a:solidFill>
              <a:effectLst/>
              <a:latin typeface="+mn-lt"/>
              <a:ea typeface="+mn-ea"/>
              <a:cs typeface="+mn-cs"/>
            </a:endParaRPr>
          </a:p>
          <a:p>
            <a:pPr lvl="0"/>
            <a:r>
              <a:rPr dirty="0" smtClean="0"/>
              <a:t> </a:t>
            </a:r>
            <a:r>
              <a:rPr lang="en-US" sz="1200" kern="1200" dirty="0" smtClean="0">
                <a:solidFill>
                  <a:schemeClr val="tx1"/>
                </a:solidFill>
                <a:effectLst/>
                <a:latin typeface="+mn-lt"/>
              </a:rPr>
              <a:t>Bu eğitimin neden gerekli olduğunu açıklayabilecek,</a:t>
            </a:r>
            <a:endParaRPr lang="tr-TR" sz="1200" kern="1200" dirty="0" smtClean="0">
              <a:solidFill>
                <a:schemeClr val="tx1"/>
              </a:solidFill>
              <a:effectLst/>
              <a:latin typeface="+mn-lt"/>
              <a:ea typeface="+mn-ea"/>
              <a:cs typeface="+mn-cs"/>
            </a:endParaRPr>
          </a:p>
          <a:p>
            <a:pPr lvl="0"/>
            <a:r>
              <a:rPr dirty="0" smtClean="0"/>
              <a:t> </a:t>
            </a:r>
            <a:r>
              <a:rPr lang="en-US" sz="1200" kern="1200" dirty="0" smtClean="0">
                <a:solidFill>
                  <a:schemeClr val="tx1"/>
                </a:solidFill>
                <a:effectLst/>
                <a:latin typeface="+mn-lt"/>
              </a:rPr>
              <a:t>Eğitimin zaman tablosu ve etkinliklerinin bileşenlerini sayabilecek,</a:t>
            </a:r>
            <a:endParaRPr lang="tr-TR" sz="1200" kern="1200" dirty="0" smtClean="0">
              <a:solidFill>
                <a:schemeClr val="tx1"/>
              </a:solidFill>
              <a:effectLst/>
              <a:latin typeface="+mn-lt"/>
              <a:ea typeface="+mn-ea"/>
              <a:cs typeface="+mn-cs"/>
            </a:endParaRPr>
          </a:p>
          <a:p>
            <a:r>
              <a:rPr dirty="0" smtClean="0"/>
              <a:t> </a:t>
            </a:r>
            <a:r>
              <a:rPr lang="en-US" sz="1200" kern="1200" dirty="0" smtClean="0">
                <a:solidFill>
                  <a:schemeClr val="tx1"/>
                </a:solidFill>
                <a:effectLst/>
                <a:latin typeface="+mn-lt"/>
              </a:rPr>
              <a:t>Eğitim yeri için sağlık ve güvenlik usullerini sayabilecektir.</a:t>
            </a:r>
            <a:endParaRPr lang="tr-TR"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4</a:t>
            </a:fld>
            <a:endParaRPr lang="tr-TR"/>
          </a:p>
        </p:txBody>
      </p:sp>
    </p:spTree>
    <p:extLst>
      <p:ext uri="{BB962C8B-B14F-4D97-AF65-F5344CB8AC3E}">
        <p14:creationId xmlns:p14="http://schemas.microsoft.com/office/powerpoint/2010/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573425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smtClean="0">
                <a:solidFill>
                  <a:schemeClr val="tx1"/>
                </a:solidFill>
                <a:effectLst/>
                <a:latin typeface="+mn-lt"/>
              </a:rPr>
              <a:t>Bu eğitim gereklidir çünkü hakim ve savcılar, suç işleyen kişi veya grupların soruşturulması ve yargılanmasında önemli bir rol oynar. Elektronik delillerin söz konusu olduğu siber suçları içeren olayların artmasıyla hakim ve savcıların, bu suçların doğasını anlamak ve uluslararası işbirliğinde siber suç davalarını ele almaya yönelik kullanılabilecek mevzuat ve araçlara ilişkin eğitilmesi gerekliliği de artmıştır.</a:t>
            </a:r>
            <a:endParaRPr lang="tr-TR"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5</a:t>
            </a:fld>
            <a:endParaRPr lang="tr-TR"/>
          </a:p>
        </p:txBody>
      </p:sp>
    </p:spTree>
    <p:extLst>
      <p:ext uri="{BB962C8B-B14F-4D97-AF65-F5344CB8AC3E}">
        <p14:creationId xmlns:p14="http://schemas.microsoft.com/office/powerpoint/2010/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86911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dirty="0" smtClean="0"/>
              <a:t>Eğitimin genel amacının katılımcılara başta açıklanması önemlidir. Bu, onların eğitimde bulunma nedenlerini anlamalarını sağlayacaktır. Bu eğitimin genel amacı,</a:t>
            </a:r>
          </a:p>
          <a:p>
            <a:r>
              <a:rPr dirty="0" smtClean="0"/>
              <a:t>sanal suçlara ve elektronik kanıtlara ilişkin giriş seviyesindeki bilgileri hakim ve savcılara sunmaktır. Eğitimde, konular hakkında pratik bilgilerin yanısıra hukuki bilgiler de verilecek ve bu konuların katılımcıların günlük çalışmalarını nasıl etkilediği hususuna da yoğunlaşılacaktır.</a:t>
            </a:r>
          </a:p>
          <a:p>
            <a:endParaRPr lang="tr-TR"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7</a:t>
            </a:fld>
            <a:endParaRPr lang="tr-TR"/>
          </a:p>
        </p:txBody>
      </p:sp>
    </p:spTree>
    <p:extLst>
      <p:ext uri="{BB962C8B-B14F-4D97-AF65-F5344CB8AC3E}">
        <p14:creationId xmlns:p14="http://schemas.microsoft.com/office/powerpoint/2010/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420516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dirty="0" smtClean="0"/>
              <a:t>Eğitimin programı da öğrencilere bu aşamada açıklanmalıdır.  Hangi saatlerde ara ve yemek molası verileceği, her oturumda hangi konulara değinileceği kısaca açıklanmalıdır. Dersin sonunda değerlendirme yapılıp yapılmayacağı bu aşamada bildirilmelidir. Eğer bir değerlendirme varsa bu ayrıntılı bir şekilde açıklanmalı ve öğrencilerin çalışma açısından beklentileri de dikkate alınmalıdır.</a:t>
            </a:r>
            <a:endParaRPr lang="tr-TR"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8</a:t>
            </a:fld>
            <a:endParaRPr lang="tr-TR"/>
          </a:p>
        </p:txBody>
      </p:sp>
    </p:spTree>
    <p:extLst>
      <p:ext uri="{BB962C8B-B14F-4D97-AF65-F5344CB8AC3E}">
        <p14:creationId xmlns:p14="http://schemas.microsoft.com/office/powerpoint/2010/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3639251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rPr>
              <a:t>Eğitmen, katılımcılara eğitimle ilgili sorularını dile getirme zamanı vermelidir.</a:t>
            </a:r>
          </a:p>
          <a:p>
            <a:endParaRPr lang="tr-TR" sz="1200" b="1" kern="1200" dirty="0" smtClean="0">
              <a:solidFill>
                <a:schemeClr val="tx1"/>
              </a:solidFill>
              <a:effectLst/>
              <a:latin typeface="+mn-lt"/>
              <a:ea typeface="+mn-ea"/>
              <a:cs typeface="+mn-cs"/>
            </a:endParaRPr>
          </a:p>
          <a:p>
            <a:r>
              <a:rPr lang="en-GB" sz="1200" b="1" kern="1200" dirty="0" smtClean="0">
                <a:solidFill>
                  <a:schemeClr val="tx1"/>
                </a:solidFill>
                <a:effectLst/>
                <a:latin typeface="+mn-lt"/>
              </a:rPr>
              <a:t>Uygulamalı Alıştırmalar (eğer varsa)</a:t>
            </a:r>
            <a:endParaRPr lang="tr-TR" sz="1200" kern="1200" dirty="0" smtClean="0">
              <a:solidFill>
                <a:schemeClr val="tx1"/>
              </a:solidFill>
              <a:effectLst/>
              <a:latin typeface="+mn-lt"/>
              <a:ea typeface="+mn-ea"/>
              <a:cs typeface="+mn-cs"/>
            </a:endParaRPr>
          </a:p>
          <a:p>
            <a:r>
              <a:rPr lang="en-GB" sz="1200" kern="1200" dirty="0" smtClean="0">
                <a:solidFill>
                  <a:schemeClr val="tx1"/>
                </a:solidFill>
                <a:effectLst/>
                <a:latin typeface="+mn-lt"/>
              </a:rPr>
              <a:t>Bu oturumdaki tek uygulama alıştırması, öğrencilerin ve eğitimcilerin tanıştırılmasıdır ve bunun şartları önceki bölümde belirtilmektedir.</a:t>
            </a:r>
          </a:p>
          <a:p>
            <a:r>
              <a:rPr lang="en-GB" sz="1200" kern="1200" dirty="0" smtClean="0">
                <a:solidFill>
                  <a:schemeClr val="tx1"/>
                </a:solidFill>
                <a:effectLst/>
                <a:latin typeface="+mn-lt"/>
              </a:rPr>
              <a:t> </a:t>
            </a:r>
          </a:p>
          <a:p>
            <a:r>
              <a:rPr lang="en-GB" sz="1200" b="1" kern="1200" dirty="0" smtClean="0">
                <a:solidFill>
                  <a:schemeClr val="tx1"/>
                </a:solidFill>
                <a:effectLst/>
                <a:latin typeface="+mn-lt"/>
              </a:rPr>
              <a:t>Bilgi Sınavı</a:t>
            </a:r>
            <a:endParaRPr lang="tr-TR" sz="1200" kern="1200" dirty="0" smtClean="0">
              <a:solidFill>
                <a:schemeClr val="tx1"/>
              </a:solidFill>
              <a:effectLst/>
              <a:latin typeface="+mn-lt"/>
              <a:ea typeface="+mn-ea"/>
              <a:cs typeface="+mn-cs"/>
            </a:endParaRPr>
          </a:p>
          <a:p>
            <a:r>
              <a:rPr lang="en-GB" sz="1200" kern="1200" dirty="0" smtClean="0">
                <a:solidFill>
                  <a:schemeClr val="tx1"/>
                </a:solidFill>
                <a:effectLst/>
                <a:latin typeface="+mn-lt"/>
              </a:rPr>
              <a:t>Bu oturumda bilgi kontrolü yapılmayacaktır.</a:t>
            </a:r>
            <a:endParaRPr lang="tr-TR" dirty="0" smtClean="0"/>
          </a:p>
          <a:p>
            <a:endParaRPr lang="tr-TR"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9</a:t>
            </a:fld>
            <a:endParaRPr lang="tr-T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11/10/2017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11/10/2017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11/10/2017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11/10/2017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7C93875C-D206-EB44-B59F-1EDFAD2C5F06}" type="datetimeFigureOut">
              <a:rPr lang="en-US" smtClean="0"/>
              <a:pPr/>
              <a:t>11/10/2017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7C93875C-D206-EB44-B59F-1EDFAD2C5F06}" type="datetimeFigureOut">
              <a:rPr lang="en-US" smtClean="0"/>
              <a:pPr/>
              <a:t>11/10/2017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7C93875C-D206-EB44-B59F-1EDFAD2C5F06}" type="datetimeFigureOut">
              <a:rPr lang="en-US" smtClean="0"/>
              <a:pPr/>
              <a:t>11/10/2017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7C93875C-D206-EB44-B59F-1EDFAD2C5F06}" type="datetimeFigureOut">
              <a:rPr lang="en-US" smtClean="0"/>
              <a:pPr/>
              <a:t>11/10/2017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3875C-D206-EB44-B59F-1EDFAD2C5F06}" type="datetimeFigureOut">
              <a:rPr lang="en-US" smtClean="0"/>
              <a:pPr/>
              <a:t>11/10/2017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11/10/2017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11/10/2017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3875C-D206-EB44-B59F-1EDFAD2C5F06}" type="datetimeFigureOut">
              <a:rPr lang="en-US" smtClean="0"/>
              <a:pPr/>
              <a:t>11/10/2017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1BBC2-C6C1-6D4F-9D3D-8F3A1589EE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dirty="0" smtClean="0"/>
              <a:t>Siber Suç, Elektronik Delil ve Çevrimiçi Suç Gelirleri Giriş Eğitimi</a:t>
            </a:r>
            <a:endParaRPr lang="tr-TR" dirty="0"/>
          </a:p>
        </p:txBody>
      </p:sp>
      <p:sp>
        <p:nvSpPr>
          <p:cNvPr id="3" name="Subtitle 2"/>
          <p:cNvSpPr>
            <a:spLocks noGrp="1"/>
          </p:cNvSpPr>
          <p:nvPr>
            <p:ph type="subTitle" idx="1"/>
          </p:nvPr>
        </p:nvSpPr>
        <p:spPr>
          <a:xfrm>
            <a:off x="1371599" y="4533900"/>
            <a:ext cx="6400800" cy="1752600"/>
          </a:xfrm>
        </p:spPr>
        <p:txBody>
          <a:bodyPr/>
          <a:lstStyle/>
          <a:p>
            <a:r>
              <a:rPr lang="en-US" dirty="0" smtClean="0">
                <a:solidFill>
                  <a:schemeClr val="bg1">
                    <a:lumMod val="65000"/>
                  </a:schemeClr>
                </a:solidFill>
              </a:rPr>
              <a:t>Oturum 1.1.1</a:t>
            </a:r>
          </a:p>
          <a:p>
            <a:r>
              <a:rPr lang="en-US" dirty="0" smtClean="0">
                <a:solidFill>
                  <a:schemeClr val="bg1">
                    <a:lumMod val="65000"/>
                  </a:schemeClr>
                </a:solidFill>
              </a:rPr>
              <a:t>Dersin Açılışı</a:t>
            </a:r>
            <a:endParaRPr lang="tr-TR" dirty="0">
              <a:solidFill>
                <a:schemeClr val="bg1">
                  <a:lumMod val="65000"/>
                </a:schemeClr>
              </a:solidFill>
            </a:endParaRPr>
          </a:p>
        </p:txBody>
      </p:sp>
      <p:sp>
        <p:nvSpPr>
          <p:cNvPr id="10" name="Rectangle 9"/>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1" name="Picture 4"/>
          <p:cNvPicPr>
            <a:picLocks noChangeAspect="1" noChangeArrowheads="1"/>
          </p:cNvPicPr>
          <p:nvPr/>
        </p:nvPicPr>
        <p:blipFill>
          <a:blip r:embed="rId3">
            <a:extLst>
              <a:ext uri="{28A0092B-C50C-407E-A947-70E740481C1C}">
                <a14:useLocalDpi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a:off x="-9525" y="-22225"/>
            <a:ext cx="1322388" cy="1079500"/>
          </a:xfrm>
          <a:prstGeom prst="rect">
            <a:avLst/>
          </a:prstGeom>
          <a:noFill/>
          <a:ln>
            <a:noFill/>
          </a:ln>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chemeClr val="accent1"/>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chemeClr val="tx1"/>
                </a:solidFill>
                <a:miter lim="800000"/>
                <a:headEnd/>
                <a:tailEnd/>
              </a14:hiddenLine>
            </a:ext>
          </a:extLst>
        </p:spPr>
      </p:pic>
      <p:sp>
        <p:nvSpPr>
          <p:cNvPr id="12" name="TextBox 13"/>
          <p:cNvSpPr txBox="1">
            <a:spLocks noChangeArrowheads="1"/>
          </p:cNvSpPr>
          <p:nvPr/>
        </p:nvSpPr>
        <p:spPr bwMode="auto">
          <a:xfrm>
            <a:off x="1258888" y="-33338"/>
            <a:ext cx="3817937" cy="1262063"/>
          </a:xfrm>
          <a:prstGeom prst="rect">
            <a:avLst/>
          </a:prstGeom>
          <a:noFill/>
          <a:ln>
            <a:noFill/>
          </a:ln>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eaLnBrk="1" hangingPunct="1">
              <a:spcBef>
                <a:spcPct val="0"/>
              </a:spcBef>
              <a:buFontTx/>
              <a:buNone/>
            </a:pPr>
            <a:r>
              <a:rPr lang="en-GB" altLang="en-US" b="1" dirty="0">
                <a:solidFill>
                  <a:schemeClr val="bg1"/>
                </a:solidFill>
                <a:latin typeface="Arial Narrow" pitchFamily="34" charset="0"/>
              </a:rPr>
              <a:t>iPROCEEDS</a:t>
            </a:r>
            <a:r>
              <a:rPr dirty="0" smtClean="0"/>
              <a:t> </a:t>
            </a:r>
          </a:p>
          <a:p>
            <a:pPr eaLnBrk="1" hangingPunct="1">
              <a:spcBef>
                <a:spcPct val="0"/>
              </a:spcBef>
              <a:buFontTx/>
              <a:buNone/>
            </a:pPr>
            <a:r>
              <a:rPr lang="en-GB" altLang="en-US" sz="1400" b="1" dirty="0">
                <a:solidFill>
                  <a:schemeClr val="bg1"/>
                </a:solidFill>
              </a:rPr>
              <a:t>Project on targeting crime proceeds on the Internet in South-eastern Europe and Turkey</a:t>
            </a:r>
            <a:endParaRPr lang="tr-TR" altLang="en-US" sz="1400" dirty="0">
              <a:solidFill>
                <a:schemeClr val="bg1"/>
              </a:solidFill>
            </a:endParaRPr>
          </a:p>
          <a:p>
            <a:pPr eaLnBrk="1" hangingPunct="1">
              <a:spcBef>
                <a:spcPct val="0"/>
              </a:spcBef>
              <a:buFontTx/>
              <a:buNone/>
            </a:pPr>
            <a:endParaRPr lang="tr-TR" altLang="en-US" sz="1600" b="1" dirty="0">
              <a:solidFill>
                <a:schemeClr val="bg1"/>
              </a:solidFill>
              <a:latin typeface="Arial Narrow" pitchFamily="34" charset="0"/>
            </a:endParaRPr>
          </a:p>
        </p:txBody>
      </p:sp>
      <p:pic>
        <p:nvPicPr>
          <p:cNvPr id="13" name="Picture 8" descr="http://www.coe.int/documents/16695/995226/Funded+EU%2BCOE+-+Implemented+COE+dark+background.png/643b8f9d-517b-4fad-82f4-488bde2625b0?t=1375371137000?t=1375371137000"/>
          <p:cNvPicPr>
            <a:picLocks noChangeAspect="1" noChangeArrowheads="1"/>
          </p:cNvPicPr>
          <p:nvPr/>
        </p:nvPicPr>
        <p:blipFill>
          <a:blip r:embed="rId4">
            <a:extLst>
              <a:ext uri="{28A0092B-C50C-407E-A947-70E740481C1C}">
                <a14:useLocalDpi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0"/>
              </a:ext>
            </a:extLst>
          </a:blip>
          <a:srcRect/>
          <a:stretch>
            <a:fillRect/>
          </a:stretch>
        </p:blipFill>
        <p:spPr bwMode="auto">
          <a:xfrm>
            <a:off x="4876800" y="188913"/>
            <a:ext cx="4087813" cy="711200"/>
          </a:xfrm>
          <a:prstGeom prst="rect">
            <a:avLst/>
          </a:prstGeom>
          <a:noFill/>
          <a:ln>
            <a:noFill/>
          </a:ln>
          <a:extLst>
            <a:ext uri="{909E8E84-426E-40DD-AFC4-6F175D3DCCD1}">
              <a14:hiddenFill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a:solidFill>
                  <a:srgbClr val="FFFFFF"/>
                </a:solidFill>
              </a14:hiddenFill>
            </a:ext>
            <a:ext uri="{91240B29-F687-4F45-9708-019B960494DF}">
              <a14:hiddenLine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smtClean="0"/>
              <a:t>Sağlık ve Güvenlik</a:t>
            </a:r>
            <a:endParaRPr lang="tr-TR" b="1" dirty="0"/>
          </a:p>
        </p:txBody>
      </p:sp>
      <p:sp>
        <p:nvSpPr>
          <p:cNvPr id="4" name="Rectangle 3"/>
          <p:cNvSpPr>
            <a:spLocks noGrp="1" noChangeArrowheads="1"/>
          </p:cNvSpPr>
          <p:nvPr>
            <p:ph idx="1"/>
          </p:nvPr>
        </p:nvSpPr>
        <p:spPr>
          <a:xfrm>
            <a:off x="457200" y="1340410"/>
            <a:ext cx="8229600" cy="4525963"/>
          </a:xfrm>
        </p:spPr>
        <p:txBody>
          <a:bodyPr>
            <a:noAutofit/>
          </a:bodyPr>
          <a:lstStyle/>
          <a:p>
            <a:pPr>
              <a:lnSpc>
                <a:spcPct val="150000"/>
              </a:lnSpc>
              <a:spcBef>
                <a:spcPts val="0"/>
              </a:spcBef>
            </a:pPr>
            <a:r>
              <a:rPr lang="en-GB" sz="3600" dirty="0" smtClean="0"/>
              <a:t>Acil Çıkışlar</a:t>
            </a:r>
          </a:p>
          <a:p>
            <a:pPr>
              <a:lnSpc>
                <a:spcPct val="150000"/>
              </a:lnSpc>
              <a:spcBef>
                <a:spcPts val="0"/>
              </a:spcBef>
            </a:pPr>
            <a:r>
              <a:rPr lang="en-GB" sz="3600" dirty="0" smtClean="0"/>
              <a:t>Yangın Alarmı</a:t>
            </a:r>
          </a:p>
          <a:p>
            <a:pPr>
              <a:lnSpc>
                <a:spcPct val="150000"/>
              </a:lnSpc>
              <a:spcBef>
                <a:spcPts val="0"/>
              </a:spcBef>
            </a:pPr>
            <a:r>
              <a:rPr lang="en-GB" sz="3600" dirty="0" smtClean="0"/>
              <a:t>Tuvalet</a:t>
            </a:r>
            <a:endParaRPr lang="tr-TR" sz="3600" dirty="0"/>
          </a:p>
          <a:p>
            <a:pPr>
              <a:lnSpc>
                <a:spcPct val="150000"/>
              </a:lnSpc>
              <a:spcBef>
                <a:spcPts val="0"/>
              </a:spcBef>
            </a:pPr>
            <a:r>
              <a:rPr lang="en-GB" sz="3600" dirty="0"/>
              <a:t>Sigara Alanları</a:t>
            </a:r>
            <a:endParaRPr lang="tr-TR" sz="3600" dirty="0" smtClean="0"/>
          </a:p>
          <a:p>
            <a:pPr>
              <a:lnSpc>
                <a:spcPct val="150000"/>
              </a:lnSpc>
              <a:spcBef>
                <a:spcPts val="0"/>
              </a:spcBef>
            </a:pPr>
            <a:r>
              <a:rPr lang="en-GB" sz="3600" dirty="0" smtClean="0"/>
              <a:t>Cep Telefonları</a:t>
            </a:r>
          </a:p>
          <a:p>
            <a:pPr>
              <a:lnSpc>
                <a:spcPct val="150000"/>
              </a:lnSpc>
              <a:spcBef>
                <a:spcPts val="0"/>
              </a:spcBef>
            </a:pPr>
            <a:r>
              <a:rPr lang="en-GB" sz="3600" dirty="0" smtClean="0"/>
              <a:t>Kahve ve Yemek Araları</a:t>
            </a:r>
            <a:endParaRPr lang="tr-TR" sz="3600" dirty="0"/>
          </a:p>
        </p:txBody>
      </p:sp>
      <p:pic>
        <p:nvPicPr>
          <p:cNvPr id="3" name="Picture 2"/>
          <p:cNvPicPr>
            <a:picLocks noChangeAspect="1"/>
          </p:cNvPicPr>
          <p:nvPr/>
        </p:nvPicPr>
        <p:blipFill>
          <a:blip r:embed="rId3"/>
          <a:stretch>
            <a:fillRect/>
          </a:stretch>
        </p:blipFill>
        <p:spPr>
          <a:xfrm>
            <a:off x="6315437" y="1625600"/>
            <a:ext cx="2260600" cy="3594100"/>
          </a:xfrm>
          <a:prstGeom prst="rect">
            <a:avLst/>
          </a:prstGeom>
        </p:spPr>
      </p:pic>
    </p:spTree>
    <p:extLst>
      <p:ext uri="{BB962C8B-B14F-4D97-AF65-F5344CB8AC3E}">
        <p14:creationId xmlns:p14="http://schemas.microsoft.com/office/powerpoint/2010/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032568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3116"/>
          </a:xfrm>
        </p:spPr>
        <p:txBody>
          <a:bodyPr/>
          <a:lstStyle/>
          <a:p>
            <a:r>
              <a:rPr lang="en-US" b="1" dirty="0" smtClean="0"/>
              <a:t> Ders Hakkında Ön Bilgi</a:t>
            </a:r>
            <a:endParaRPr lang="tr-TR" b="1" dirty="0"/>
          </a:p>
        </p:txBody>
      </p:sp>
      <p:sp>
        <p:nvSpPr>
          <p:cNvPr id="3" name="Content Placeholder 2"/>
          <p:cNvSpPr>
            <a:spLocks noGrp="1"/>
          </p:cNvSpPr>
          <p:nvPr>
            <p:ph idx="1"/>
          </p:nvPr>
        </p:nvSpPr>
        <p:spPr>
          <a:xfrm>
            <a:off x="457200" y="1207754"/>
            <a:ext cx="8229600" cy="5504331"/>
          </a:xfrm>
        </p:spPr>
        <p:txBody>
          <a:bodyPr>
            <a:normAutofit/>
          </a:bodyPr>
          <a:lstStyle/>
          <a:p>
            <a:pPr marL="0" indent="12700" algn="just">
              <a:buNone/>
            </a:pPr>
            <a:r>
              <a:rPr dirty="0" smtClean="0"/>
              <a:t>Bu eğitimde, çeşitli Avrupa Konseyi dersleri tek modül haline getirilmiştir. Bu dersin başlığı "Siber Suç, Elektronik Delil ve Çevrimiçi Suç Gelirleri Giriş Eğitimi"dir.</a:t>
            </a:r>
            <a:endParaRPr lang="tr-T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pPr>
              <a:buNone/>
            </a:pPr>
            <a:r>
              <a:rPr lang="en-US" sz="2800" dirty="0" smtClean="0"/>
              <a:t>Oturumun sonunda katılımcılar:</a:t>
            </a:r>
          </a:p>
          <a:p>
            <a:pPr lvl="0"/>
            <a:r>
              <a:rPr lang="en-GB" sz="2600" dirty="0" smtClean="0"/>
              <a:t>Eğitimin genel amacını tartışabilecek,</a:t>
            </a:r>
          </a:p>
          <a:p>
            <a:pPr lvl="0"/>
            <a:r>
              <a:rPr lang="en-GB" sz="2600" dirty="0" smtClean="0"/>
              <a:t>Bu eğitimin neden gerekli olduğunu açıklayabilecek,</a:t>
            </a:r>
          </a:p>
          <a:p>
            <a:pPr lvl="0"/>
            <a:r>
              <a:rPr lang="en-GB" sz="2600" dirty="0" smtClean="0"/>
              <a:t>Eğitimin zaman tablosu ve etkinliklerinin bileşenlerini sayabilecek,</a:t>
            </a:r>
          </a:p>
          <a:p>
            <a:pPr lvl="0"/>
            <a:r>
              <a:rPr lang="en-GB" sz="2600" dirty="0" smtClean="0"/>
              <a:t>Eğitim yeri için sağlık ve güvenlik usullerini sayabilecektir. </a:t>
            </a:r>
            <a:endParaRPr lang="tr-TR" sz="2600" b="1" dirty="0" smtClean="0"/>
          </a:p>
          <a:p>
            <a:pPr>
              <a:buFont typeface="Wingdings" charset="2"/>
              <a:buChar char="²"/>
            </a:pPr>
            <a:endParaRPr lang="tr-TR" sz="2600" dirty="0" smtClean="0"/>
          </a:p>
          <a:p>
            <a:pPr>
              <a:buFont typeface="Wingdings" charset="2"/>
              <a:buChar char="²"/>
            </a:pPr>
            <a:endParaRPr lang="tr-TR" sz="2600" dirty="0"/>
          </a:p>
        </p:txBody>
      </p:sp>
      <p:sp>
        <p:nvSpPr>
          <p:cNvPr id="4" name="Title 1"/>
          <p:cNvSpPr>
            <a:spLocks noGrp="1"/>
          </p:cNvSpPr>
          <p:nvPr>
            <p:ph type="title"/>
          </p:nvPr>
        </p:nvSpPr>
        <p:spPr>
          <a:xfrm>
            <a:off x="457200" y="274638"/>
            <a:ext cx="8229600" cy="773266"/>
          </a:xfrm>
        </p:spPr>
        <p:txBody>
          <a:bodyPr/>
          <a:lstStyle/>
          <a:p>
            <a:r>
              <a:rPr lang="en-US" b="1" dirty="0" smtClean="0"/>
              <a:t>Oturum Hedefleri</a:t>
            </a:r>
            <a:endParaRPr lang="tr-TR"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9833"/>
          </a:xfrm>
        </p:spPr>
        <p:txBody>
          <a:bodyPr/>
          <a:lstStyle/>
          <a:p>
            <a:r>
              <a:rPr lang="en-US" b="1" dirty="0" smtClean="0"/>
              <a:t>Bu eğitim neden gereklidir?</a:t>
            </a:r>
            <a:endParaRPr lang="tr-TR" b="1" dirty="0"/>
          </a:p>
        </p:txBody>
      </p:sp>
      <p:sp>
        <p:nvSpPr>
          <p:cNvPr id="3" name="Content Placeholder 2"/>
          <p:cNvSpPr>
            <a:spLocks noGrp="1"/>
          </p:cNvSpPr>
          <p:nvPr>
            <p:ph idx="1"/>
          </p:nvPr>
        </p:nvSpPr>
        <p:spPr>
          <a:xfrm>
            <a:off x="457200" y="1625600"/>
            <a:ext cx="8229600" cy="4889500"/>
          </a:xfrm>
        </p:spPr>
        <p:txBody>
          <a:bodyPr>
            <a:normAutofit/>
          </a:bodyPr>
          <a:lstStyle/>
          <a:p>
            <a:pPr marL="0" indent="12700" algn="just">
              <a:buNone/>
            </a:pPr>
            <a:r>
              <a:rPr dirty="0" smtClean="0"/>
              <a:t>Hakim ve savcılar, suç işleyen şahıs ya da grupların soruşturulması ve yargılanmasında önemli bir rol oynar. </a:t>
            </a:r>
          </a:p>
          <a:p>
            <a:pPr marL="0" indent="12700" algn="just">
              <a:buNone/>
            </a:pPr>
            <a:r>
              <a:rPr dirty="0" smtClean="0"/>
              <a:t>Elektronik delillerin söz konusu olduğu siber suçları içeren olayların artmasıyla hakim ve savcıların, bu suçların doğasını anlamak ve uluslararası işbirliğinde siber suç davalarını ele almaya yönelik kullanılabilecek mevzuat ve araçlara ilişkin eğitilmesi gerekliliği de artmıştır.</a:t>
            </a:r>
            <a:endParaRPr lang="tr-TR" dirty="0" smtClean="0"/>
          </a:p>
          <a:p>
            <a:pPr algn="just">
              <a:buNone/>
            </a:pPr>
            <a:endParaRPr lang="tr-T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a:latin typeface="Calibri" charset="0"/>
              </a:rPr>
              <a:t>Bu eğitim neden gereklidir?</a:t>
            </a:r>
          </a:p>
        </p:txBody>
      </p:sp>
      <p:sp>
        <p:nvSpPr>
          <p:cNvPr id="24578" name="Content Placeholder 2"/>
          <p:cNvSpPr>
            <a:spLocks noGrp="1"/>
          </p:cNvSpPr>
          <p:nvPr>
            <p:ph idx="1"/>
          </p:nvPr>
        </p:nvSpPr>
        <p:spPr/>
        <p:txBody>
          <a:bodyPr/>
          <a:lstStyle/>
          <a:p>
            <a:pPr marL="0" indent="0" algn="just">
              <a:lnSpc>
                <a:spcPct val="90000"/>
              </a:lnSpc>
              <a:buNone/>
            </a:pPr>
            <a:r>
              <a:rPr lang="en-US" sz="2700" dirty="0">
                <a:latin typeface="Calibri" charset="0"/>
              </a:rPr>
              <a:t>Teknoloji kullanımının giderek yaygınlaşması, mali suç veya siber suç soruşturmaları yürütülürken, suç faaliyetleri, suçu oluşturan bileşenler, suç gelirleri ve para aklama tipolojilerinin, siber suç ve elektronik delil dünyasıyla örtüşmesine yol açmaktadır.</a:t>
            </a:r>
          </a:p>
          <a:p>
            <a:pPr marL="0" indent="0" algn="just">
              <a:lnSpc>
                <a:spcPct val="90000"/>
              </a:lnSpc>
              <a:buNone/>
            </a:pPr>
            <a:endParaRPr lang="tr-TR" sz="2700" dirty="0">
              <a:latin typeface="Calibri" charset="0"/>
              <a:ea typeface="MS PGothic" charset="0"/>
            </a:endParaRPr>
          </a:p>
          <a:p>
            <a:pPr marL="0" indent="0" algn="just">
              <a:lnSpc>
                <a:spcPct val="90000"/>
              </a:lnSpc>
              <a:buNone/>
            </a:pPr>
            <a:r>
              <a:rPr lang="en-US" sz="2700" dirty="0">
                <a:latin typeface="Calibri" charset="0"/>
              </a:rPr>
              <a:t>Bu nedenle, ilgili konuların soruşturulması, yargılanması ve hükme bağlanmasından sorumlu olanların, siber ve mali bileşenleri bulunan davaların kendine has özelliklerini anlaması önemlidir. </a:t>
            </a:r>
          </a:p>
        </p:txBody>
      </p:sp>
    </p:spTree>
    <p:extLst>
      <p:ext uri="{BB962C8B-B14F-4D97-AF65-F5344CB8AC3E}">
        <p14:creationId xmlns:p14="http://schemas.microsoft.com/office/powerpoint/2010/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23673036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0877"/>
          </a:xfrm>
        </p:spPr>
        <p:txBody>
          <a:bodyPr/>
          <a:lstStyle/>
          <a:p>
            <a:r>
              <a:rPr lang="en-US" b="1" dirty="0" smtClean="0"/>
              <a:t>Dersin Amacı</a:t>
            </a:r>
            <a:endParaRPr lang="tr-TR" b="1" dirty="0"/>
          </a:p>
        </p:txBody>
      </p:sp>
      <p:sp>
        <p:nvSpPr>
          <p:cNvPr id="3" name="Content Placeholder 2"/>
          <p:cNvSpPr>
            <a:spLocks noGrp="1"/>
          </p:cNvSpPr>
          <p:nvPr>
            <p:ph idx="1"/>
          </p:nvPr>
        </p:nvSpPr>
        <p:spPr>
          <a:xfrm>
            <a:off x="457200" y="1340962"/>
            <a:ext cx="8229600" cy="5363849"/>
          </a:xfrm>
        </p:spPr>
        <p:txBody>
          <a:bodyPr>
            <a:normAutofit/>
          </a:bodyPr>
          <a:lstStyle/>
          <a:p>
            <a:pPr marL="0" indent="0" algn="just">
              <a:buNone/>
            </a:pPr>
            <a:r>
              <a:rPr lang="en-GB" sz="3600" dirty="0" smtClean="0"/>
              <a:t>Bu eğitim, hakim ve savcılara siber suçlar, elektronik deliller ve çevrimiçi suç gelirlerine ilişkin giriş düzeyinde bilgiler sunmak üzere tasarlanmıştır. Eğitimde, konular hakkında pratik bilgilerin yanısıra hukuki bilgiler de verilecek ve bu konuların katılımcıların günlük çalışmalarını nasıl etkilediği hususuna da yoğunlaşılacaktır.</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lstStyle/>
          <a:p>
            <a:r>
              <a:rPr lang="en-US" b="1" dirty="0" smtClean="0"/>
              <a:t>Eğitim Programı</a:t>
            </a:r>
            <a:endParaRPr lang="tr-TR" b="1" dirty="0"/>
          </a:p>
        </p:txBody>
      </p:sp>
      <p:sp>
        <p:nvSpPr>
          <p:cNvPr id="4" name="Content Placeholder 3"/>
          <p:cNvSpPr>
            <a:spLocks noGrp="1"/>
          </p:cNvSpPr>
          <p:nvPr>
            <p:ph idx="1"/>
          </p:nvPr>
        </p:nvSpPr>
        <p:spPr/>
        <p:txBody>
          <a:bodyPr/>
          <a:lstStyle/>
          <a:p>
            <a:pPr marL="0" indent="0">
              <a:buNone/>
            </a:pPr>
            <a:r>
              <a:rPr dirty="0" smtClean="0"/>
              <a:t>EKLENECEK</a:t>
            </a:r>
            <a:endParaRPr lang="tr-T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en-GB" sz="5400" b="1" dirty="0" smtClean="0"/>
              <a:t>Sorular</a:t>
            </a:r>
            <a:endParaRPr lang="tr-TR" sz="54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3123</TotalTime>
  <Words>628</Words>
  <Application>Microsoft Office PowerPoint</Application>
  <PresentationFormat>Ekran Gösterisi (4:3)</PresentationFormat>
  <Paragraphs>65</Paragraphs>
  <Slides>9</Slides>
  <Notes>8</Notes>
  <HiddenSlides>0</HiddenSlides>
  <MMClips>0</MMClips>
  <ScaleCrop>false</ScaleCrop>
  <HeadingPairs>
    <vt:vector size="4" baseType="variant">
      <vt:variant>
        <vt:lpstr>Tema</vt:lpstr>
      </vt:variant>
      <vt:variant>
        <vt:i4>1</vt:i4>
      </vt:variant>
      <vt:variant>
        <vt:lpstr>Slayt Başlıkları</vt:lpstr>
      </vt:variant>
      <vt:variant>
        <vt:i4>9</vt:i4>
      </vt:variant>
    </vt:vector>
  </HeadingPairs>
  <TitlesOfParts>
    <vt:vector size="10" baseType="lpstr">
      <vt:lpstr>Office Theme</vt:lpstr>
      <vt:lpstr>Siber Suç, Elektronik Delil ve Çevrimiçi Suç Gelirleri Giriş Eğitimi</vt:lpstr>
      <vt:lpstr>Sağlık ve Güvenlik</vt:lpstr>
      <vt:lpstr> Ders Hakkında Ön Bilgi</vt:lpstr>
      <vt:lpstr>Oturum Hedefleri</vt:lpstr>
      <vt:lpstr>Bu eğitim neden gereklidir?</vt:lpstr>
      <vt:lpstr>Bu eğitim neden gereklidir?</vt:lpstr>
      <vt:lpstr>Dersin Amacı</vt:lpstr>
      <vt:lpstr>Eğitim Programı</vt:lpstr>
      <vt:lpstr>Slayt 9</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Sıla Okur</cp:lastModifiedBy>
  <cp:revision>45</cp:revision>
  <dcterms:created xsi:type="dcterms:W3CDTF">2012-01-27T12:20:24Z</dcterms:created>
  <dcterms:modified xsi:type="dcterms:W3CDTF">2017-11-09T23:34:46Z</dcterms:modified>
</cp:coreProperties>
</file>